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fLUzVF7t+9mmKEd2meLRmMDi4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212C1E2-33F9-4BF0-9EE4-6A2BDE66906A}">
  <a:tblStyle styleId="{6212C1E2-33F9-4BF0-9EE4-6A2BDE66906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5"/>
  </p:normalViewPr>
  <p:slideViewPr>
    <p:cSldViewPr snapToGrid="0">
      <p:cViewPr varScale="1">
        <p:scale>
          <a:sx n="119" d="100"/>
          <a:sy n="119" d="100"/>
        </p:scale>
        <p:origin x="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ermo Meraz" userId="19407566780_tp_box_2" providerId="OAuth2" clId="{7FC9980C-EAE0-5086-8293-D7F6ED312665}"/>
    <pc:docChg chg="modSld">
      <pc:chgData name="Guillermo Meraz" userId="19407566780_tp_box_2" providerId="OAuth2" clId="{7FC9980C-EAE0-5086-8293-D7F6ED312665}" dt="2026-10-27T15:47:00.637" v="10" actId="20577"/>
      <pc:docMkLst>
        <pc:docMk/>
      </pc:docMkLst>
      <pc:sldChg chg="modSp mod">
        <pc:chgData name="Guillermo Meraz" userId="19407566780_tp_box_2" providerId="OAuth2" clId="{7FC9980C-EAE0-5086-8293-D7F6ED312665}" dt="2026-10-27T15:47:00.637" v="10" actId="20577"/>
        <pc:sldMkLst>
          <pc:docMk/>
          <pc:sldMk cId="0" sldId="256"/>
        </pc:sldMkLst>
        <pc:spChg chg="mod">
          <ac:chgData name="Guillermo Meraz" userId="19407566780_tp_box_2" providerId="OAuth2" clId="{7FC9980C-EAE0-5086-8293-D7F6ED312665}" dt="2026-10-27T15:47:00.637" v="10" actId="20577"/>
          <ac:spMkLst>
            <pc:docMk/>
            <pc:sldMk cId="0" sldId="256"/>
            <ac:spMk id="9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case: A balanced internal content slide with text as the primary content and two images as supporting examples. Ideal for standard update slides, program explanations, and departmental messaging.</a:t>
            </a:r>
            <a:endParaRPr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case: Lead with the image and use text only to guide interpretation. Ideal for website screenshots, campus maps, analytics summaries, architecture diagrams, and project status visuals.</a:t>
            </a:r>
            <a:endParaRPr/>
          </a:p>
        </p:txBody>
      </p:sp>
      <p:sp>
        <p:nvSpPr>
          <p:cNvPr id="119" name="Google Shape;11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case: Three equal content zones for a comparison, process, framework, or session agenda. Works best when each column has one short visual cue, one heading, and a very short explanation.</a:t>
            </a:r>
            <a:endParaRPr/>
          </a:p>
        </p:txBody>
      </p:sp>
      <p:sp>
        <p:nvSpPr>
          <p:cNvPr id="137" name="Google Shape;13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589927" y="2460551"/>
            <a:ext cx="10992474" cy="224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4400"/>
              <a:buFont typeface="Calibri"/>
              <a:buNone/>
            </a:pPr>
            <a:r>
              <a:rPr lang="en-US" sz="4400" b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THIS IS WHERE THE SLIDESHOW TITLE GOES </a:t>
            </a:r>
            <a:br>
              <a:rPr lang="en-US" b="1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Slideshow Subtitle If Needed</a:t>
            </a:r>
            <a:br>
              <a:rPr lang="en-US" sz="3200">
                <a:solidFill>
                  <a:srgbClr val="1F3864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32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Additional Information If Needed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0544175" y="-74295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1F38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" title="IT_Summit2026_Horizontal_White.png"/>
          <p:cNvPicPr preferRelativeResize="0"/>
          <p:nvPr/>
        </p:nvPicPr>
        <p:blipFill rotWithShape="1">
          <a:blip r:embed="rId4">
            <a:alphaModFix/>
          </a:blip>
          <a:srcRect l="60" r="60"/>
          <a:stretch/>
        </p:blipFill>
        <p:spPr>
          <a:xfrm>
            <a:off x="689941" y="596591"/>
            <a:ext cx="5125072" cy="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7192323" y="691628"/>
            <a:ext cx="448470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University of Arizona </a:t>
            </a:r>
            <a:b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Student Union Memorial Center Ballroom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0" y="5786439"/>
            <a:ext cx="12192000" cy="1071562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/>
          <p:nvPr/>
        </p:nvSpPr>
        <p:spPr>
          <a:xfrm rot="5400000">
            <a:off x="6073141" y="-321989"/>
            <a:ext cx="45719" cy="121920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>
            <a:spLocks noGrp="1"/>
          </p:cNvSpPr>
          <p:nvPr>
            <p:ph type="subTitle" idx="1"/>
          </p:nvPr>
        </p:nvSpPr>
        <p:spPr>
          <a:xfrm>
            <a:off x="589926" y="6028853"/>
            <a:ext cx="6031211" cy="522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-US" sz="1100">
                <a:solidFill>
                  <a:schemeClr val="lt1"/>
                </a:solidFill>
              </a:rPr>
              <a:t>Presented by:</a:t>
            </a:r>
            <a:br>
              <a:rPr lang="en-US"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 b="1">
                <a:solidFill>
                  <a:schemeClr val="lt1"/>
                </a:solidFill>
              </a:rPr>
              <a:t>Presenter Name One </a:t>
            </a:r>
            <a:r>
              <a:rPr lang="en-US" sz="1600" b="1">
                <a:solidFill>
                  <a:srgbClr val="002060"/>
                </a:solidFill>
              </a:rPr>
              <a:t>|</a:t>
            </a:r>
            <a:r>
              <a:rPr lang="en-US" sz="1600" b="1">
                <a:solidFill>
                  <a:schemeClr val="lt1"/>
                </a:solidFill>
              </a:rPr>
              <a:t> Presenter Name Two </a:t>
            </a:r>
            <a:r>
              <a:rPr lang="en-US" sz="1600" b="1">
                <a:solidFill>
                  <a:srgbClr val="002060"/>
                </a:solidFill>
              </a:rPr>
              <a:t>|</a:t>
            </a:r>
            <a:r>
              <a:rPr lang="en-US" sz="1600" b="1">
                <a:solidFill>
                  <a:schemeClr val="lt1"/>
                </a:solidFill>
              </a:rPr>
              <a:t> Presenter Name Three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2020347" y="1220011"/>
            <a:ext cx="4376738" cy="364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One Team: Powering Technology Together</a:t>
            </a:r>
            <a:endParaRPr sz="16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8739594" y="6199423"/>
            <a:ext cx="293743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Tuesday, November 10, 2026</a:t>
            </a:r>
            <a:endParaRPr sz="16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50000"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/>
          <p:nvPr/>
        </p:nvSpPr>
        <p:spPr>
          <a:xfrm>
            <a:off x="0" y="6199632"/>
            <a:ext cx="12191695" cy="658368"/>
          </a:xfrm>
          <a:prstGeom prst="rect">
            <a:avLst/>
          </a:prstGeom>
          <a:solidFill>
            <a:srgbClr val="002A5C"/>
          </a:solidFill>
          <a:ln w="12700" cap="flat" cmpd="sng">
            <a:solidFill>
              <a:srgbClr val="002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475488" y="1069848"/>
            <a:ext cx="75438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55E"/>
              </a:buClr>
              <a:buSzPts val="2800"/>
              <a:buFont typeface="Calibri"/>
              <a:buNone/>
            </a:pPr>
            <a:r>
              <a:rPr lang="en-US" sz="2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Layout 1: Text Left + Two Images Right (28pt Title)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/>
          <p:nvPr/>
        </p:nvSpPr>
        <p:spPr>
          <a:xfrm>
            <a:off x="484632" y="1501811"/>
            <a:ext cx="754380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800"/>
              <a:buFont typeface="Calibri"/>
              <a:buNone/>
            </a:pPr>
            <a:r>
              <a:rPr lang="en-US" sz="1800" i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Best for topic overviews, policy/process explanations, and slides where the images support the narrative rather than lead it. (18pt Subtitle)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493776" y="2484791"/>
            <a:ext cx="7223760" cy="1316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Use the left two-thirds for the main explanation. Keep this area focused on one idea, with a short paragraph followed by a compact supporting list. The right third holds two visuals: a context image above and a people, demo, or detail image below. (20pt Text Body)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493776" y="4191260"/>
            <a:ext cx="292608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55E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Bullet Title (18 pt)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658368" y="4520443"/>
            <a:ext cx="6949440" cy="131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5240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Slide title: 28–32 pt</a:t>
            </a:r>
            <a:endParaRPr/>
          </a:p>
          <a:p>
            <a:pPr marL="15240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Subtitle: 18–24pt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Paragraph body: 20–24 pt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800"/>
              <a:buFont typeface="Calibri"/>
              <a:buChar char="•"/>
            </a:pPr>
            <a:r>
              <a:rPr lang="en-US" sz="18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Bullets: 18–20 pt, no more than 3–5 items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8458200" y="1234440"/>
            <a:ext cx="3246120" cy="1463040"/>
          </a:xfrm>
          <a:prstGeom prst="rect">
            <a:avLst/>
          </a:prstGeom>
          <a:solidFill>
            <a:srgbClr val="EAF3FB"/>
          </a:solidFill>
          <a:ln w="15225" cap="flat" cmpd="sng">
            <a:solidFill>
              <a:srgbClr val="2F6F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00" tIns="1000" rIns="1000" bIns="10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IMAGE 1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Context / concept visual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/>
          <p:nvPr/>
        </p:nvSpPr>
        <p:spPr>
          <a:xfrm>
            <a:off x="8458200" y="2880360"/>
            <a:ext cx="3246120" cy="2670048"/>
          </a:xfrm>
          <a:prstGeom prst="rect">
            <a:avLst/>
          </a:prstGeom>
          <a:solidFill>
            <a:srgbClr val="EAF3FB"/>
          </a:solidFill>
          <a:ln w="15225" cap="flat" cmpd="sng">
            <a:solidFill>
              <a:srgbClr val="2F6F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00" tIns="1000" rIns="1000" bIns="10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IMAGE 2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Team, demo, or detail visual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1" name="Google Shape;111;p2"/>
          <p:cNvCxnSpPr/>
          <p:nvPr/>
        </p:nvCxnSpPr>
        <p:spPr>
          <a:xfrm>
            <a:off x="3294165" y="646244"/>
            <a:ext cx="7607198" cy="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112" name="Google Shape;112;p2" title="IT_Summit2026_Horizontal_Blue.png"/>
          <p:cNvPicPr preferRelativeResize="0"/>
          <p:nvPr/>
        </p:nvPicPr>
        <p:blipFill rotWithShape="1">
          <a:blip r:embed="rId4">
            <a:alphaModFix/>
          </a:blip>
          <a:srcRect l="1143" r="1143"/>
          <a:stretch/>
        </p:blipFill>
        <p:spPr>
          <a:xfrm>
            <a:off x="379515" y="329037"/>
            <a:ext cx="2814638" cy="36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 title="Block_A.png"/>
          <p:cNvPicPr preferRelativeResize="0"/>
          <p:nvPr/>
        </p:nvPicPr>
        <p:blipFill rotWithShape="1">
          <a:blip r:embed="rId5">
            <a:alphaModFix/>
          </a:blip>
          <a:srcRect l="564" r="564"/>
          <a:stretch/>
        </p:blipFill>
        <p:spPr>
          <a:xfrm>
            <a:off x="11062665" y="265467"/>
            <a:ext cx="838200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"/>
          <p:cNvSpPr txBox="1"/>
          <p:nvPr/>
        </p:nvSpPr>
        <p:spPr>
          <a:xfrm>
            <a:off x="6096000" y="302048"/>
            <a:ext cx="4891087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One Team: Powering Technology Together</a:t>
            </a:r>
            <a:endParaRPr sz="17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/>
          <p:nvPr/>
        </p:nvSpPr>
        <p:spPr>
          <a:xfrm rot="5400000">
            <a:off x="6082285" y="114566"/>
            <a:ext cx="27432" cy="12192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50000"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"/>
          <p:cNvSpPr/>
          <p:nvPr/>
        </p:nvSpPr>
        <p:spPr>
          <a:xfrm>
            <a:off x="0" y="6199632"/>
            <a:ext cx="12191695" cy="658368"/>
          </a:xfrm>
          <a:prstGeom prst="rect">
            <a:avLst/>
          </a:prstGeom>
          <a:solidFill>
            <a:srgbClr val="002A5C"/>
          </a:solidFill>
          <a:ln w="12700" cap="flat" cmpd="sng">
            <a:solidFill>
              <a:srgbClr val="002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475488" y="1069848"/>
            <a:ext cx="108813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55E"/>
              </a:buClr>
              <a:buSzPts val="2800"/>
              <a:buFont typeface="Calibri"/>
              <a:buNone/>
            </a:pPr>
            <a:r>
              <a:rPr lang="en-US" sz="2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Layout 2: Hero Visual + Key Takeaways (28pt Title)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484632" y="1536191"/>
            <a:ext cx="10607040" cy="615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Best for screenshots, maps, dashboards, before/after examples, or any slide where one image should carry the main message. (18pt Subtitle)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3"/>
          <p:cNvSpPr/>
          <p:nvPr/>
        </p:nvSpPr>
        <p:spPr>
          <a:xfrm>
            <a:off x="530352" y="2249876"/>
            <a:ext cx="11137392" cy="2487168"/>
          </a:xfrm>
          <a:prstGeom prst="rect">
            <a:avLst/>
          </a:prstGeom>
          <a:solidFill>
            <a:srgbClr val="EEF6FD"/>
          </a:solidFill>
          <a:ln w="15225" cap="flat" cmpd="sng">
            <a:solidFill>
              <a:srgbClr val="2F6F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00" tIns="1000" rIns="1000" bIns="10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LARGE HERO IMAGE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Screenshot, map, workflow, dashboard, or wide photo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"/>
          <p:cNvSpPr/>
          <p:nvPr/>
        </p:nvSpPr>
        <p:spPr>
          <a:xfrm>
            <a:off x="530352" y="4928842"/>
            <a:ext cx="39319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55E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Caption / setup text (18pt)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530352" y="5221450"/>
            <a:ext cx="4572000" cy="676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Use this short text block to explain what the audience should notice in the image above. Avoid repeating every visual detail. (16pt)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5559552" y="4928842"/>
            <a:ext cx="274320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55E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Key takeaways (18pt)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3"/>
          <p:cNvSpPr/>
          <p:nvPr/>
        </p:nvSpPr>
        <p:spPr>
          <a:xfrm>
            <a:off x="5715000" y="5221450"/>
            <a:ext cx="5623560" cy="786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15240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Call out the decision, change, or status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Highlight one risk or dependency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52400" marR="0" lvl="0" indent="-15240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End with the requested action or next step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9" name="Google Shape;129;p3"/>
          <p:cNvCxnSpPr/>
          <p:nvPr/>
        </p:nvCxnSpPr>
        <p:spPr>
          <a:xfrm>
            <a:off x="3294165" y="646244"/>
            <a:ext cx="7607198" cy="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130" name="Google Shape;130;p3" title="IT_Summit2026_Horizontal_Blue.png"/>
          <p:cNvPicPr preferRelativeResize="0"/>
          <p:nvPr/>
        </p:nvPicPr>
        <p:blipFill rotWithShape="1">
          <a:blip r:embed="rId4">
            <a:alphaModFix/>
          </a:blip>
          <a:srcRect l="1143" r="1143"/>
          <a:stretch/>
        </p:blipFill>
        <p:spPr>
          <a:xfrm>
            <a:off x="379515" y="329037"/>
            <a:ext cx="2814638" cy="36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3" title="Block_A.png"/>
          <p:cNvPicPr preferRelativeResize="0"/>
          <p:nvPr/>
        </p:nvPicPr>
        <p:blipFill rotWithShape="1">
          <a:blip r:embed="rId5">
            <a:alphaModFix/>
          </a:blip>
          <a:srcRect l="564" r="564"/>
          <a:stretch/>
        </p:blipFill>
        <p:spPr>
          <a:xfrm>
            <a:off x="11062665" y="265467"/>
            <a:ext cx="838200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3"/>
          <p:cNvSpPr txBox="1"/>
          <p:nvPr/>
        </p:nvSpPr>
        <p:spPr>
          <a:xfrm>
            <a:off x="6096000" y="302048"/>
            <a:ext cx="4891087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One Team: Powering Technology Together</a:t>
            </a:r>
            <a:endParaRPr sz="17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3"/>
          <p:cNvSpPr/>
          <p:nvPr/>
        </p:nvSpPr>
        <p:spPr>
          <a:xfrm rot="5400000">
            <a:off x="6082285" y="114566"/>
            <a:ext cx="27432" cy="12192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50000"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/>
          <p:nvPr/>
        </p:nvSpPr>
        <p:spPr>
          <a:xfrm>
            <a:off x="0" y="6199632"/>
            <a:ext cx="12191695" cy="658368"/>
          </a:xfrm>
          <a:prstGeom prst="rect">
            <a:avLst/>
          </a:prstGeom>
          <a:solidFill>
            <a:srgbClr val="002A5C"/>
          </a:solidFill>
          <a:ln w="12700" cap="flat" cmpd="sng">
            <a:solidFill>
              <a:srgbClr val="002A5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4"/>
          <p:cNvSpPr/>
          <p:nvPr/>
        </p:nvSpPr>
        <p:spPr>
          <a:xfrm>
            <a:off x="475488" y="1069848"/>
            <a:ext cx="108813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Layout 3: Three-Part Compare / Process (28pt Title)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4"/>
          <p:cNvSpPr/>
          <p:nvPr/>
        </p:nvSpPr>
        <p:spPr>
          <a:xfrm>
            <a:off x="484632" y="1536191"/>
            <a:ext cx="10607040" cy="61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800"/>
              <a:buFont typeface="Calibri"/>
              <a:buNone/>
            </a:pPr>
            <a:r>
              <a:rPr lang="en-US" sz="1800" i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Best for comparing options, showing a simple sequence, or organizing related content into three equal parts. (18pt) Subtitle)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2" name="Google Shape;142;p4"/>
          <p:cNvCxnSpPr/>
          <p:nvPr/>
        </p:nvCxnSpPr>
        <p:spPr>
          <a:xfrm>
            <a:off x="3967920" y="2148549"/>
            <a:ext cx="0" cy="3639312"/>
          </a:xfrm>
          <a:prstGeom prst="straightConnector1">
            <a:avLst/>
          </a:prstGeom>
          <a:noFill/>
          <a:ln w="12700" cap="flat" cmpd="sng">
            <a:solidFill>
              <a:srgbClr val="E6EAF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3" name="Google Shape;143;p4"/>
          <p:cNvCxnSpPr/>
          <p:nvPr/>
        </p:nvCxnSpPr>
        <p:spPr>
          <a:xfrm>
            <a:off x="7790112" y="2148549"/>
            <a:ext cx="0" cy="3639312"/>
          </a:xfrm>
          <a:prstGeom prst="straightConnector1">
            <a:avLst/>
          </a:prstGeom>
          <a:noFill/>
          <a:ln w="12700" cap="flat" cmpd="sng">
            <a:solidFill>
              <a:srgbClr val="E6EA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44" name="Google Shape;144;p4"/>
          <p:cNvSpPr/>
          <p:nvPr/>
        </p:nvSpPr>
        <p:spPr>
          <a:xfrm>
            <a:off x="530352" y="2258277"/>
            <a:ext cx="3054096" cy="1143000"/>
          </a:xfrm>
          <a:prstGeom prst="rect">
            <a:avLst/>
          </a:prstGeom>
          <a:solidFill>
            <a:srgbClr val="F1F6FA"/>
          </a:solidFill>
          <a:ln w="15225" cap="flat" cmpd="sng">
            <a:solidFill>
              <a:srgbClr val="2F6F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00" tIns="1000" rIns="1000" bIns="10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IMAGE / ICON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Step 1 or Option A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530352" y="3657309"/>
            <a:ext cx="3054096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55E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Introduce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4"/>
          <p:cNvSpPr/>
          <p:nvPr/>
        </p:nvSpPr>
        <p:spPr>
          <a:xfrm>
            <a:off x="530352" y="4013925"/>
            <a:ext cx="3054096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Frame the issue, audience need, or current state in one short statement.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4334256" y="2258277"/>
            <a:ext cx="3054096" cy="1143000"/>
          </a:xfrm>
          <a:prstGeom prst="rect">
            <a:avLst/>
          </a:prstGeom>
          <a:solidFill>
            <a:srgbClr val="F1F6FA"/>
          </a:solidFill>
          <a:ln w="15225" cap="flat" cmpd="sng">
            <a:solidFill>
              <a:srgbClr val="2F6F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00" tIns="1000" rIns="1000" bIns="10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IMAGE / ICON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Step 2 or Option B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4334256" y="3657309"/>
            <a:ext cx="3054096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55E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Explain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4334256" y="4013925"/>
            <a:ext cx="3054096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Show the main comparison, detail, or change the audience should understand.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8156448" y="2258277"/>
            <a:ext cx="3054096" cy="1143000"/>
          </a:xfrm>
          <a:prstGeom prst="rect">
            <a:avLst/>
          </a:prstGeom>
          <a:solidFill>
            <a:srgbClr val="F1F6FA"/>
          </a:solidFill>
          <a:ln w="15225" cap="flat" cmpd="sng">
            <a:solidFill>
              <a:srgbClr val="2F6F9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00" tIns="1000" rIns="1000" bIns="1000" anchor="ctr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IMAGE / ICON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6F9F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Step 3 or Option C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8156448" y="3657309"/>
            <a:ext cx="3054096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55E"/>
              </a:buClr>
              <a:buSzPts val="1800"/>
              <a:buFont typeface="Calibri"/>
              <a:buNone/>
            </a:pPr>
            <a:r>
              <a:rPr lang="en-US" sz="1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Decide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8156448" y="4013925"/>
            <a:ext cx="3054096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6364A"/>
              </a:buClr>
              <a:buSzPts val="1600"/>
              <a:buFont typeface="Calibri"/>
              <a:buNone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Close with the recommendation, owner, next step, or timeline.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530352" y="5849403"/>
            <a:ext cx="106070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50"/>
              <a:buFont typeface="Calibri"/>
              <a:buNone/>
            </a:pPr>
            <a:r>
              <a:rPr lang="en-US" sz="1150" i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Recommended ratio: 25% visual / 75% text per column. Keep each column to one idea.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4" name="Google Shape;154;p4"/>
          <p:cNvCxnSpPr/>
          <p:nvPr/>
        </p:nvCxnSpPr>
        <p:spPr>
          <a:xfrm>
            <a:off x="3294165" y="646244"/>
            <a:ext cx="7607198" cy="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155" name="Google Shape;155;p4" title="IT_Summit2026_Horizontal_Blue.png"/>
          <p:cNvPicPr preferRelativeResize="0"/>
          <p:nvPr/>
        </p:nvPicPr>
        <p:blipFill rotWithShape="1">
          <a:blip r:embed="rId4">
            <a:alphaModFix/>
          </a:blip>
          <a:srcRect l="1143" r="1143"/>
          <a:stretch/>
        </p:blipFill>
        <p:spPr>
          <a:xfrm>
            <a:off x="379515" y="329037"/>
            <a:ext cx="2814638" cy="36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4" title="Block_A.png"/>
          <p:cNvPicPr preferRelativeResize="0"/>
          <p:nvPr/>
        </p:nvPicPr>
        <p:blipFill rotWithShape="1">
          <a:blip r:embed="rId5">
            <a:alphaModFix/>
          </a:blip>
          <a:srcRect l="564" r="564"/>
          <a:stretch/>
        </p:blipFill>
        <p:spPr>
          <a:xfrm>
            <a:off x="11062665" y="265467"/>
            <a:ext cx="838200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4"/>
          <p:cNvSpPr txBox="1"/>
          <p:nvPr/>
        </p:nvSpPr>
        <p:spPr>
          <a:xfrm>
            <a:off x="6096000" y="302048"/>
            <a:ext cx="4891087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One Team: Powering Technology Together</a:t>
            </a:r>
            <a:endParaRPr sz="17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4"/>
          <p:cNvSpPr/>
          <p:nvPr/>
        </p:nvSpPr>
        <p:spPr>
          <a:xfrm rot="5400000">
            <a:off x="6082285" y="114566"/>
            <a:ext cx="27432" cy="12192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5" descr="imag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144"/>
            <a:ext cx="121889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/>
          <p:cNvSpPr/>
          <p:nvPr/>
        </p:nvSpPr>
        <p:spPr>
          <a:xfrm>
            <a:off x="0" y="6199632"/>
            <a:ext cx="12188952" cy="658368"/>
          </a:xfrm>
          <a:prstGeom prst="rect">
            <a:avLst/>
          </a:prstGeom>
          <a:solidFill>
            <a:srgbClr val="002A5C"/>
          </a:solidFill>
          <a:ln w="9525" cap="flat" cmpd="sng">
            <a:solidFill>
              <a:srgbClr val="002A5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432956" y="1037949"/>
            <a:ext cx="108813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Layout 4: Text Only / Full Content (28pt Title)</a:t>
            </a:r>
            <a:endParaRPr/>
          </a:p>
        </p:txBody>
      </p:sp>
      <p:sp>
        <p:nvSpPr>
          <p:cNvPr id="166" name="Google Shape;166;p5"/>
          <p:cNvSpPr txBox="1"/>
          <p:nvPr/>
        </p:nvSpPr>
        <p:spPr>
          <a:xfrm>
            <a:off x="442100" y="1504293"/>
            <a:ext cx="10607040" cy="61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Best for announcements, policy details, meeting summaries, speaker bios, or slides where clarity depends on copy rather than visuals. (18pt Subtitle)</a:t>
            </a:r>
            <a:endParaRPr/>
          </a:p>
        </p:txBody>
      </p:sp>
      <p:sp>
        <p:nvSpPr>
          <p:cNvPr id="167" name="Google Shape;167;p5"/>
          <p:cNvSpPr txBox="1"/>
          <p:nvPr/>
        </p:nvSpPr>
        <p:spPr>
          <a:xfrm>
            <a:off x="487820" y="2190093"/>
            <a:ext cx="4846320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Primary text area Title (18pt)</a:t>
            </a:r>
            <a:endParaRPr/>
          </a:p>
        </p:txBody>
      </p:sp>
      <p:sp>
        <p:nvSpPr>
          <p:cNvPr id="168" name="Google Shape;168;p5"/>
          <p:cNvSpPr txBox="1"/>
          <p:nvPr/>
        </p:nvSpPr>
        <p:spPr>
          <a:xfrm>
            <a:off x="487820" y="2546709"/>
            <a:ext cx="5413250" cy="126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Use this area for the main explanation. Keep paragraphs short, lead with the decision or update, and avoid filling every available line. </a:t>
            </a:r>
            <a:br>
              <a:rPr lang="en-US" sz="2000" b="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(20pt Primary Text Body) </a:t>
            </a:r>
            <a:r>
              <a:rPr lang="en-US" sz="1400" b="0" i="1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– Expand width as needed</a:t>
            </a:r>
            <a:endParaRPr sz="1400" b="0" i="1">
              <a:solidFill>
                <a:srgbClr val="26364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 txBox="1"/>
          <p:nvPr/>
        </p:nvSpPr>
        <p:spPr>
          <a:xfrm>
            <a:off x="487820" y="4064613"/>
            <a:ext cx="4846320" cy="31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Supporting bullets (18pt) </a:t>
            </a:r>
            <a:r>
              <a:rPr lang="en-US" sz="1600" i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- Optional</a:t>
            </a:r>
            <a:endParaRPr sz="1600" i="1">
              <a:solidFill>
                <a:srgbClr val="1F355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615836" y="4430373"/>
            <a:ext cx="5074920" cy="1024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• State the audience impact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• Call out the timeline or owner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• End with the needed action</a:t>
            </a:r>
            <a:endParaRPr/>
          </a:p>
        </p:txBody>
      </p:sp>
      <p:sp>
        <p:nvSpPr>
          <p:cNvPr id="171" name="Google Shape;171;p5"/>
          <p:cNvSpPr/>
          <p:nvPr/>
        </p:nvSpPr>
        <p:spPr>
          <a:xfrm>
            <a:off x="6144768" y="2267712"/>
            <a:ext cx="5166360" cy="1170432"/>
          </a:xfrm>
          <a:prstGeom prst="roundRect">
            <a:avLst>
              <a:gd name="adj" fmla="val 16667"/>
            </a:avLst>
          </a:prstGeom>
          <a:solidFill>
            <a:srgbClr val="F2F7FB"/>
          </a:solidFill>
          <a:ln w="15875" cap="flat" cmpd="sng">
            <a:solidFill>
              <a:srgbClr val="2F6F9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18275" rIns="45700" bIns="18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SECONDARY TEXT / CONTEXT (Optional)</a:t>
            </a:r>
            <a:endParaRPr sz="1300" b="1">
              <a:solidFill>
                <a:srgbClr val="2F6F9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Use for definitions, exceptions, quick notes, or a short quote. Keep it separate from the main message.</a:t>
            </a:r>
            <a:endParaRPr/>
          </a:p>
        </p:txBody>
      </p:sp>
      <p:sp>
        <p:nvSpPr>
          <p:cNvPr id="172" name="Google Shape;172;p5"/>
          <p:cNvSpPr/>
          <p:nvPr/>
        </p:nvSpPr>
        <p:spPr>
          <a:xfrm>
            <a:off x="6144768" y="3703320"/>
            <a:ext cx="5166360" cy="1170432"/>
          </a:xfrm>
          <a:prstGeom prst="roundRect">
            <a:avLst>
              <a:gd name="adj" fmla="val 16667"/>
            </a:avLst>
          </a:prstGeom>
          <a:solidFill>
            <a:srgbClr val="F2F7FB"/>
          </a:solidFill>
          <a:ln w="15875" cap="flat" cmpd="sng">
            <a:solidFill>
              <a:srgbClr val="2F6F9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18275" rIns="45700" bIns="1827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2F6F9F"/>
                </a:solidFill>
                <a:latin typeface="Calibri"/>
                <a:ea typeface="Calibri"/>
                <a:cs typeface="Calibri"/>
                <a:sym typeface="Calibri"/>
              </a:rPr>
              <a:t>CALL OUT / NEXT STEP (Optional)</a:t>
            </a:r>
            <a:endParaRPr sz="1300" b="1">
              <a:solidFill>
                <a:srgbClr val="2F6F9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Use for the decision, deadline, owner, or link that people need to remember after the slide.</a:t>
            </a:r>
            <a:endParaRPr/>
          </a:p>
        </p:txBody>
      </p:sp>
      <p:sp>
        <p:nvSpPr>
          <p:cNvPr id="173" name="Google Shape;173;p5"/>
          <p:cNvSpPr txBox="1"/>
          <p:nvPr/>
        </p:nvSpPr>
        <p:spPr>
          <a:xfrm>
            <a:off x="530352" y="5815584"/>
            <a:ext cx="106070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Recommended ratio: 100% text. Use one main content block plus one optional callout; avoid more than 6–8 total lines of body copy.</a:t>
            </a:r>
            <a:endParaRPr/>
          </a:p>
        </p:txBody>
      </p:sp>
      <p:cxnSp>
        <p:nvCxnSpPr>
          <p:cNvPr id="174" name="Google Shape;174;p5"/>
          <p:cNvCxnSpPr/>
          <p:nvPr/>
        </p:nvCxnSpPr>
        <p:spPr>
          <a:xfrm>
            <a:off x="3294165" y="646244"/>
            <a:ext cx="7607198" cy="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175" name="Google Shape;175;p5" title="IT_Summit2026_Horizontal_Blue.png"/>
          <p:cNvPicPr preferRelativeResize="0"/>
          <p:nvPr/>
        </p:nvPicPr>
        <p:blipFill rotWithShape="1">
          <a:blip r:embed="rId4">
            <a:alphaModFix/>
          </a:blip>
          <a:srcRect l="1143" r="1143"/>
          <a:stretch/>
        </p:blipFill>
        <p:spPr>
          <a:xfrm>
            <a:off x="379515" y="329037"/>
            <a:ext cx="2814638" cy="36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5" title="Block_A.png"/>
          <p:cNvPicPr preferRelativeResize="0"/>
          <p:nvPr/>
        </p:nvPicPr>
        <p:blipFill rotWithShape="1">
          <a:blip r:embed="rId5">
            <a:alphaModFix/>
          </a:blip>
          <a:srcRect l="564" r="564"/>
          <a:stretch/>
        </p:blipFill>
        <p:spPr>
          <a:xfrm>
            <a:off x="11062665" y="265467"/>
            <a:ext cx="838200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5"/>
          <p:cNvSpPr txBox="1"/>
          <p:nvPr/>
        </p:nvSpPr>
        <p:spPr>
          <a:xfrm>
            <a:off x="6096000" y="302048"/>
            <a:ext cx="4891087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One Team: Powering Technology Together</a:t>
            </a:r>
            <a:endParaRPr sz="17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"/>
          <p:cNvSpPr/>
          <p:nvPr/>
        </p:nvSpPr>
        <p:spPr>
          <a:xfrm rot="5400000">
            <a:off x="6082285" y="114566"/>
            <a:ext cx="27432" cy="12192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6" descr="imag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895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6"/>
          <p:cNvSpPr/>
          <p:nvPr/>
        </p:nvSpPr>
        <p:spPr>
          <a:xfrm>
            <a:off x="0" y="6199632"/>
            <a:ext cx="12188952" cy="658368"/>
          </a:xfrm>
          <a:prstGeom prst="rect">
            <a:avLst/>
          </a:prstGeom>
          <a:solidFill>
            <a:srgbClr val="002A5C"/>
          </a:solidFill>
          <a:ln w="9525" cap="flat" cmpd="sng">
            <a:solidFill>
              <a:srgbClr val="002A5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 txBox="1"/>
          <p:nvPr/>
        </p:nvSpPr>
        <p:spPr>
          <a:xfrm>
            <a:off x="432956" y="1037949"/>
            <a:ext cx="1088136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1F355E"/>
                </a:solidFill>
                <a:latin typeface="Calibri"/>
                <a:ea typeface="Calibri"/>
                <a:cs typeface="Calibri"/>
                <a:sym typeface="Calibri"/>
              </a:rPr>
              <a:t>Layout 5: Table / Matrix (28pt Title)</a:t>
            </a:r>
            <a:endParaRPr/>
          </a:p>
        </p:txBody>
      </p:sp>
      <p:sp>
        <p:nvSpPr>
          <p:cNvPr id="187" name="Google Shape;187;p6"/>
          <p:cNvSpPr txBox="1"/>
          <p:nvPr/>
        </p:nvSpPr>
        <p:spPr>
          <a:xfrm>
            <a:off x="442100" y="1504293"/>
            <a:ext cx="10607040" cy="61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Best for schedules, ownership matrices, service comparisons, requirements, status reports, and content that needs quick scanning. (18pt Subtitle)</a:t>
            </a:r>
            <a:endParaRPr/>
          </a:p>
        </p:txBody>
      </p:sp>
      <p:sp>
        <p:nvSpPr>
          <p:cNvPr id="188" name="Google Shape;188;p6"/>
          <p:cNvSpPr txBox="1"/>
          <p:nvPr/>
        </p:nvSpPr>
        <p:spPr>
          <a:xfrm>
            <a:off x="487820" y="2298685"/>
            <a:ext cx="1101852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rgbClr val="26364A"/>
                </a:solidFill>
                <a:latin typeface="Calibri"/>
                <a:ea typeface="Calibri"/>
                <a:cs typeface="Calibri"/>
                <a:sym typeface="Calibri"/>
              </a:rPr>
              <a:t>Use a table when the audience needs to compare the same details across several items. Keep entries short and avoid full paragraphs inside cells. (16pt)</a:t>
            </a:r>
            <a:endParaRPr/>
          </a:p>
        </p:txBody>
      </p:sp>
      <p:graphicFrame>
        <p:nvGraphicFramePr>
          <p:cNvPr id="189" name="Google Shape;189;p6"/>
          <p:cNvGraphicFramePr/>
          <p:nvPr/>
        </p:nvGraphicFramePr>
        <p:xfrm>
          <a:off x="530352" y="285596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{6212C1E2-33F9-4BF0-9EE4-6A2BDE66906A}</a:tableStyleId>
              </a:tblPr>
              <a:tblGrid>
                <a:gridCol w="260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1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1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Owner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step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 / service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Team or person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 track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Action, due date, or link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 / service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Team or person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 risk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Action, due date, or link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 / service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Team or person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Pending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Action, due date, or link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 / service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Team or person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Complete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Action, due date, or link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 / service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Team or person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 Progress</a:t>
                      </a:r>
                      <a:endParaRPr sz="1450" u="none" strike="noStrike" cap="none">
                        <a:solidFill>
                          <a:srgbClr val="26364A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Action, due date, or link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 / service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Team or person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Archived</a:t>
                      </a:r>
                      <a:endParaRPr sz="1450" u="none" strike="noStrike" cap="none">
                        <a:solidFill>
                          <a:srgbClr val="26364A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50" u="none" strike="noStrike" cap="none">
                          <a:solidFill>
                            <a:srgbClr val="26364A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Action, due date, or link</a:t>
                      </a:r>
                      <a:endParaRPr/>
                    </a:p>
                  </a:txBody>
                  <a:tcPr marL="73150" marR="731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0" name="Google Shape;190;p6"/>
          <p:cNvSpPr txBox="1"/>
          <p:nvPr/>
        </p:nvSpPr>
        <p:spPr>
          <a:xfrm>
            <a:off x="530352" y="5815584"/>
            <a:ext cx="106070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18275" rIns="45700" bIns="18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Recommended ratio: 20% setup text / 80% table. Use 4 columns and no more than 5 rows when the slide will be projected.</a:t>
            </a:r>
            <a:endParaRPr/>
          </a:p>
        </p:txBody>
      </p:sp>
      <p:cxnSp>
        <p:nvCxnSpPr>
          <p:cNvPr id="191" name="Google Shape;191;p6"/>
          <p:cNvCxnSpPr/>
          <p:nvPr/>
        </p:nvCxnSpPr>
        <p:spPr>
          <a:xfrm>
            <a:off x="3294165" y="646244"/>
            <a:ext cx="7607198" cy="0"/>
          </a:xfrm>
          <a:prstGeom prst="straightConnector1">
            <a:avLst/>
          </a:prstGeom>
          <a:noFill/>
          <a:ln w="25400" cap="flat" cmpd="sng">
            <a:solidFill>
              <a:srgbClr val="C0000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192" name="Google Shape;192;p6" title="IT_Summit2026_Horizontal_Blue.png"/>
          <p:cNvPicPr preferRelativeResize="0"/>
          <p:nvPr/>
        </p:nvPicPr>
        <p:blipFill rotWithShape="1">
          <a:blip r:embed="rId4">
            <a:alphaModFix/>
          </a:blip>
          <a:srcRect l="1143" r="1143"/>
          <a:stretch/>
        </p:blipFill>
        <p:spPr>
          <a:xfrm>
            <a:off x="379515" y="329037"/>
            <a:ext cx="2814638" cy="360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 title="Block_A.png"/>
          <p:cNvPicPr preferRelativeResize="0"/>
          <p:nvPr/>
        </p:nvPicPr>
        <p:blipFill rotWithShape="1">
          <a:blip r:embed="rId5">
            <a:alphaModFix/>
          </a:blip>
          <a:srcRect l="564" r="564"/>
          <a:stretch/>
        </p:blipFill>
        <p:spPr>
          <a:xfrm>
            <a:off x="11062665" y="265467"/>
            <a:ext cx="838200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6"/>
          <p:cNvSpPr txBox="1"/>
          <p:nvPr/>
        </p:nvSpPr>
        <p:spPr>
          <a:xfrm>
            <a:off x="6096000" y="302048"/>
            <a:ext cx="4891087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One Team: Powering Technology Together</a:t>
            </a:r>
            <a:endParaRPr sz="17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"/>
          <p:cNvSpPr/>
          <p:nvPr/>
        </p:nvSpPr>
        <p:spPr>
          <a:xfrm rot="5400000">
            <a:off x="6082285" y="114566"/>
            <a:ext cx="27432" cy="121920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952</Words>
  <Application>Microsoft Macintosh PowerPoint</Application>
  <PresentationFormat>Widescreen</PresentationFormat>
  <Paragraphs>99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THIS IS WHERE THE SLIDESHOW TITLE GOES  Slideshow Subtitle If Needed  Additional Information If Needed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Meraz, Guillermo - (guillermomeraz)</dc:creator>
  <cp:lastModifiedBy>Meraz, Guillermo B - (guillermomeraz)</cp:lastModifiedBy>
  <cp:revision>1</cp:revision>
  <dcterms:created xsi:type="dcterms:W3CDTF">2026-07-20T00:09:04Z</dcterms:created>
  <dcterms:modified xsi:type="dcterms:W3CDTF">2026-10-27T15:47:06Z</dcterms:modified>
</cp:coreProperties>
</file>