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56270-7D56-2B41-A221-61C50367F8F1}" v="7" dt="2026-07-20T19:26:00.4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44"/>
    <p:restoredTop sz="94658"/>
  </p:normalViewPr>
  <p:slideViewPr>
    <p:cSldViewPr snapToGrid="0">
      <p:cViewPr varScale="1">
        <p:scale>
          <a:sx n="90" d="100"/>
          <a:sy n="90" d="100"/>
        </p:scale>
        <p:origin x="23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lermo Meraz" userId="19407566780_tp_box_2" providerId="OAuth2" clId="{7FC9980C-EAE0-5086-8293-D7F6ED312665}"/>
    <pc:docChg chg="undo custSel modSld">
      <pc:chgData name="Guillermo Meraz" userId="19407566780_tp_box_2" providerId="OAuth2" clId="{7FC9980C-EAE0-5086-8293-D7F6ED312665}" dt="2026-07-20T19:26:00.443" v="81"/>
      <pc:docMkLst>
        <pc:docMk/>
      </pc:docMkLst>
      <pc:sldChg chg="modSp mod">
        <pc:chgData name="Guillermo Meraz" userId="19407566780_tp_box_2" providerId="OAuth2" clId="{7FC9980C-EAE0-5086-8293-D7F6ED312665}" dt="2026-07-20T19:26:00.443" v="81"/>
        <pc:sldMkLst>
          <pc:docMk/>
          <pc:sldMk cId="0" sldId="263"/>
        </pc:sldMkLst>
        <pc:spChg chg="mod">
          <ac:chgData name="Guillermo Meraz" userId="19407566780_tp_box_2" providerId="OAuth2" clId="{7FC9980C-EAE0-5086-8293-D7F6ED312665}" dt="2026-07-20T19:05:42.889" v="23" actId="1035"/>
          <ac:spMkLst>
            <pc:docMk/>
            <pc:sldMk cId="0" sldId="263"/>
            <ac:spMk id="10" creationId="{00000000-0000-0000-0000-000000000000}"/>
          </ac:spMkLst>
        </pc:spChg>
        <pc:graphicFrameChg chg="mod modGraphic">
          <ac:chgData name="Guillermo Meraz" userId="19407566780_tp_box_2" providerId="OAuth2" clId="{7FC9980C-EAE0-5086-8293-D7F6ED312665}" dt="2026-07-20T19:26:00.443" v="81"/>
          <ac:graphicFrameMkLst>
            <pc:docMk/>
            <pc:sldMk cId="0" sldId="263"/>
            <ac:graphicFrameMk id="1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4C380-C2CF-CB4D-B911-C71A87DFAD01}" type="datetimeFigureOut">
              <a:rPr lang="en-US" smtClean="0"/>
              <a:t>7/20/26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F3237-BA5E-824D-AA57-D1608BC8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80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case: A balanced internal content slide with text as the primary content and two images as supporting examples. Ideal for standard update slides, program explanations, and departmental messaging.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case: Lead with the image and use text only to guide interpretation. Ideal for website screenshots, campus maps, analytics summaries, architecture diagrams, and project status visuals.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case: Three equal content zones for a comparison, process, framework, or session agenda. Works best when each column has one short visual cue, one heading, and a very short explanation.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F3237-BA5E-824D-AA57-D1608BC84F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51844-BB60-33BE-CF0F-3955C36D3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8C8AE-774B-2046-9C12-4E432FC4A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0E104-87B5-899C-046B-A34C99C23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E3BBA-D524-CFD7-A246-DFF9A0F0A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31796-6E49-56C0-DB57-B5A18844A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06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852F6-450D-664C-DE8F-39135E3A1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68582-F858-6006-DAAD-9001CE444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9CC56-E891-3C50-57E4-28EF55AF8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70E6F-D1E5-62D6-3FC9-3E2C9FA94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6F7A8-82E4-DE93-0AEF-90442F992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9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63FD27-9026-E549-CFCA-D7FE420E0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189E0-A119-C733-4D72-97643187B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CA4F3-7401-7938-A9C5-44FD2E5AB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DAE32-DC7F-38FF-E133-744D4485C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6C22A-2221-3DDF-CE3D-4C83F207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59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13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CE788-C139-8DB6-0688-EF5EE766D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52E64-86B7-FAE9-1004-053DF4440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C69B2-7D98-62E9-DACC-6393EC2B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F87D7-40D1-7858-8C23-FC032231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4F069-30DD-3A62-DB70-45D3D190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3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60F70-278C-3103-FF8F-ABA658AD2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B54EC-009B-5CB8-D31A-9CDCB809F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528BD-F761-1B76-9293-08BCAAEB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0781F-85CC-ED98-17C9-7EE835F89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C2431-5973-A82C-47E4-53472CC72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6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D2371-50D3-9766-1FF8-1F4C10E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FE50A-15F9-BFF7-936A-822E95791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3B0E2-C5B5-BEF0-5D54-3915B5FD8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5FA2B-6695-1B5B-C8CA-DBAB967A8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92118-B9CF-B95C-6796-E65077AD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23B7D-18D7-DEAF-31EC-F811E1517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3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1C305-795B-DA0C-F28C-30AA5E024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06CE-1B5E-8DC6-27AF-F903FCB60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B80F8-0574-7BD2-9D71-E404E696B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9FB1C-E332-4B05-9E39-EDCA9BCEE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861DC-3A4C-980C-4BC8-53D01A26E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22392-D139-EBA9-1853-9DF6EF20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216C41-634E-DED6-6350-1871BEC46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DECC9-A360-AF21-DDC0-9BE313195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9C5C-EF2B-DD57-2553-0B39C1657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686A4-5AE6-B8C1-8C68-72AD2D51C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1815B-C6D9-D40A-1F9E-DB9976291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1299B3-8A5D-8714-CAFA-FD05A9A3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2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43E30B-09F1-4CD1-FCD6-0A507422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BC818-81F7-DB5B-2A1C-D147D634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64C4A-913B-EED5-14A6-92CF8A5E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1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661C2-1FD7-68C0-6A45-9101F13C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651B8-3674-3205-BB69-D84E5A9C9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5D157-ACCD-AA2C-11CF-D2840DF1E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D67E2-AA50-39F5-3B40-DED3E8A2A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F3FEE-473B-B6D5-DF97-15AFD181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EA0BC-FF79-A634-8688-F4EE386C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1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6626A-D35A-C9EA-2888-E50D4837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06E906-EE58-2149-BA7D-484190EF14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9C17F-21AB-304C-398E-BDE2D3879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9CB4D-54AE-32B0-B006-547070F57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B2B59-79D7-F2A2-6CC9-6DEEDD661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1E0CF-2FC1-B9D4-35A5-F2A75E351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5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47501-03EA-B804-CFFC-B2179A2C3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259C7-7253-8A37-E144-0BAC5AC38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2D941-6AF8-44E5-F445-8D88A8E4F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8F824-067E-6746-B967-0BA09766B68A}" type="datetimeFigureOut">
              <a:rPr lang="en-US" smtClean="0"/>
              <a:t>7/20/26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03AE4-0813-E019-F92E-1F1670BA3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8AF0F-DF2A-E975-EC6F-53FFFB0F58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55D61-AADB-FF46-BCB2-9CD70171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6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1E365-EB8E-0D1C-569D-CC389F976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927" y="2460551"/>
            <a:ext cx="10992474" cy="2243885"/>
          </a:xfrm>
        </p:spPr>
        <p:txBody>
          <a:bodyPr anchor="t">
            <a:normAutofit/>
          </a:bodyPr>
          <a:lstStyle/>
          <a:p>
            <a:pPr algn="l"/>
            <a:r>
              <a:rPr lang="en-US" sz="4400" b="1" dirty="0">
                <a:solidFill>
                  <a:srgbClr val="00B0F0"/>
                </a:solidFill>
                <a:latin typeface="+mn-lt"/>
                <a:cs typeface="Adelle Sans Devanagari Extrabol" panose="02000503000000020004" pitchFamily="2" charset="-78"/>
              </a:rPr>
              <a:t>THIS IS WHERE THE SLIDESHOW TITLE GOES </a:t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  <a:latin typeface="Adelle Sans Devanagari Extrabol" panose="02000503000000020004" pitchFamily="2" charset="-78"/>
                <a:cs typeface="Adelle Sans Devanagari Extrabol" panose="02000503000000020004" pitchFamily="2" charset="-78"/>
              </a:rPr>
            </a:br>
            <a:r>
              <a:rPr lang="en-US" sz="2800" dirty="0">
                <a:solidFill>
                  <a:schemeClr val="bg1"/>
                </a:solidFill>
                <a:latin typeface="+mn-lt"/>
                <a:cs typeface="Adelle Sans Devanagari Light" panose="02000503000000020004" pitchFamily="2" charset="-78"/>
              </a:rPr>
              <a:t>Slideshow Subtitle If Needed</a:t>
            </a:r>
            <a:br>
              <a:rPr lang="en-US" sz="3200" dirty="0">
                <a:solidFill>
                  <a:schemeClr val="accent1">
                    <a:lumMod val="50000"/>
                  </a:schemeClr>
                </a:solidFill>
                <a:latin typeface="Adelle Sans Devanagari Light" panose="02000503000000020004" pitchFamily="2" charset="-78"/>
                <a:cs typeface="Adelle Sans Devanagari Light" panose="02000503000000020004" pitchFamily="2" charset="-78"/>
              </a:rPr>
            </a:br>
            <a:br>
              <a:rPr lang="en-US" sz="3200" dirty="0">
                <a:solidFill>
                  <a:schemeClr val="accent1">
                    <a:lumMod val="50000"/>
                  </a:schemeClr>
                </a:solidFill>
                <a:latin typeface="+mn-lt"/>
                <a:cs typeface="Adelle Sans Devanagari Light" panose="02000503000000020004" pitchFamily="2" charset="-78"/>
              </a:rPr>
            </a:br>
            <a:r>
              <a:rPr lang="en-US" sz="1800" dirty="0">
                <a:solidFill>
                  <a:srgbClr val="00B0F0"/>
                </a:solidFill>
                <a:latin typeface="+mn-lt"/>
                <a:cs typeface="Adelle Sans Devanagari Light" panose="02000503000000020004" pitchFamily="2" charset="-78"/>
              </a:rPr>
              <a:t>Additional Information If Needed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B97484-D081-876A-5508-51375D465EF2}"/>
              </a:ext>
            </a:extLst>
          </p:cNvPr>
          <p:cNvSpPr txBox="1"/>
          <p:nvPr/>
        </p:nvSpPr>
        <p:spPr>
          <a:xfrm>
            <a:off x="10544175" y="-74295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Autofit/>
          </a:bodyPr>
          <a:lstStyle/>
          <a:p>
            <a:pPr algn="l"/>
            <a:endParaRPr lang="en-US" sz="3600" dirty="0">
              <a:solidFill>
                <a:schemeClr val="accent1">
                  <a:lumMod val="50000"/>
                </a:schemeClr>
              </a:solidFill>
              <a:latin typeface="Adelle Sans Devanagari Extrabol" panose="02000503000000020004" pitchFamily="2" charset="-78"/>
              <a:cs typeface="Adelle Sans Devanagari Extrabol" panose="02000503000000020004" pitchFamily="2" charset="-78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AC18042-F3E0-C7B5-431D-FB709EF6D1A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941" y="596591"/>
            <a:ext cx="5125072" cy="6556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1D69D3C-5C03-4C43-4DA9-374C53FF9BAD}"/>
              </a:ext>
            </a:extLst>
          </p:cNvPr>
          <p:cNvSpPr txBox="1"/>
          <p:nvPr/>
        </p:nvSpPr>
        <p:spPr>
          <a:xfrm>
            <a:off x="7192323" y="691628"/>
            <a:ext cx="4484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+mj-lt"/>
              </a:rPr>
              <a:t>University of Arizona </a:t>
            </a:r>
            <a:br>
              <a:rPr lang="en-US" b="1" dirty="0">
                <a:solidFill>
                  <a:schemeClr val="bg1"/>
                </a:solidFill>
                <a:latin typeface="+mj-lt"/>
              </a:rPr>
            </a:br>
            <a:r>
              <a:rPr lang="en-US" b="1" dirty="0">
                <a:solidFill>
                  <a:schemeClr val="bg1"/>
                </a:solidFill>
                <a:latin typeface="+mj-lt"/>
              </a:rPr>
              <a:t>Student Union Memorial Center Ballroom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5F67B8-3ED9-1DEE-D05A-F32A9923FC84}"/>
              </a:ext>
            </a:extLst>
          </p:cNvPr>
          <p:cNvSpPr/>
          <p:nvPr/>
        </p:nvSpPr>
        <p:spPr>
          <a:xfrm>
            <a:off x="0" y="5786439"/>
            <a:ext cx="12192000" cy="1071562"/>
          </a:xfrm>
          <a:prstGeom prst="rect">
            <a:avLst/>
          </a:prstGeom>
          <a:solidFill>
            <a:srgbClr val="C00000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E140BF-6333-3B79-06D5-E5E4DD9D9E16}"/>
              </a:ext>
            </a:extLst>
          </p:cNvPr>
          <p:cNvSpPr/>
          <p:nvPr/>
        </p:nvSpPr>
        <p:spPr>
          <a:xfrm rot="5400000">
            <a:off x="6073141" y="-321989"/>
            <a:ext cx="45719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D9119-93BA-0C84-57CD-82B5601B5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926" y="6028853"/>
            <a:ext cx="6031211" cy="522878"/>
          </a:xfrm>
        </p:spPr>
        <p:txBody>
          <a:bodyPr numCol="1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1100" dirty="0">
                <a:solidFill>
                  <a:schemeClr val="bg1"/>
                </a:solidFill>
                <a:cs typeface="Adelle Sans Devanagari Light" panose="02000503000000020004" pitchFamily="2" charset="-78"/>
              </a:rPr>
              <a:t>Presented by:</a:t>
            </a:r>
            <a:br>
              <a:rPr lang="en-US" sz="1100" dirty="0">
                <a:solidFill>
                  <a:schemeClr val="bg1"/>
                </a:solidFill>
                <a:latin typeface="Adelle Sans Devanagari Light" panose="02000503000000020004" pitchFamily="2" charset="-78"/>
                <a:cs typeface="Adelle Sans Devanagari Light" panose="02000503000000020004" pitchFamily="2" charset="-78"/>
              </a:rPr>
            </a:br>
            <a:r>
              <a:rPr lang="en-US" sz="1600" b="1" dirty="0">
                <a:solidFill>
                  <a:schemeClr val="bg1"/>
                </a:solidFill>
                <a:cs typeface="Adelle Sans Devanagari Semibold" panose="02000503000000020004" pitchFamily="2" charset="-78"/>
              </a:rPr>
              <a:t>Presenter Name One </a:t>
            </a:r>
            <a:r>
              <a:rPr lang="en-US" sz="1600" b="1" dirty="0">
                <a:solidFill>
                  <a:srgbClr val="002060"/>
                </a:solidFill>
                <a:cs typeface="Adelle Sans Devanagari Semibold" panose="02000503000000020004" pitchFamily="2" charset="-78"/>
              </a:rPr>
              <a:t>|</a:t>
            </a:r>
            <a:r>
              <a:rPr lang="en-US" sz="1600" b="1" dirty="0">
                <a:solidFill>
                  <a:schemeClr val="bg1"/>
                </a:solidFill>
                <a:cs typeface="Adelle Sans Devanagari Semibold" panose="02000503000000020004" pitchFamily="2" charset="-78"/>
              </a:rPr>
              <a:t> Presenter Name Two </a:t>
            </a:r>
            <a:r>
              <a:rPr lang="en-US" sz="1600" b="1" dirty="0">
                <a:solidFill>
                  <a:srgbClr val="002060"/>
                </a:solidFill>
                <a:cs typeface="Adelle Sans Devanagari Semibold" panose="02000503000000020004" pitchFamily="2" charset="-78"/>
              </a:rPr>
              <a:t>|</a:t>
            </a:r>
            <a:r>
              <a:rPr lang="en-US" sz="1600" b="1" dirty="0">
                <a:solidFill>
                  <a:schemeClr val="bg1"/>
                </a:solidFill>
                <a:cs typeface="Adelle Sans Devanagari Semibold" panose="02000503000000020004" pitchFamily="2" charset="-78"/>
              </a:rPr>
              <a:t> Presenter Name Three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5D952B-1BC8-9AD3-D661-DD8BE78CE735}"/>
              </a:ext>
            </a:extLst>
          </p:cNvPr>
          <p:cNvSpPr txBox="1"/>
          <p:nvPr/>
        </p:nvSpPr>
        <p:spPr>
          <a:xfrm>
            <a:off x="2020347" y="1220011"/>
            <a:ext cx="4376738" cy="364564"/>
          </a:xfrm>
          <a:prstGeom prst="rect">
            <a:avLst/>
          </a:prstGeom>
        </p:spPr>
        <p:txBody>
          <a:bodyPr vert="horz" wrap="none" lIns="91440" tIns="45720" rIns="91440" bIns="45720" rtlCol="0" anchor="b">
            <a:noAutofit/>
          </a:bodyPr>
          <a:lstStyle/>
          <a:p>
            <a:r>
              <a:rPr lang="en-US" sz="1650" b="1" dirty="0">
                <a:solidFill>
                  <a:schemeClr val="bg1"/>
                </a:solidFill>
              </a:rPr>
              <a:t>One Team: Powering Technology Together</a:t>
            </a:r>
            <a:endParaRPr lang="en-US" sz="165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AB0F4D-EA50-378B-BFBA-9ED2BE4F4C14}"/>
              </a:ext>
            </a:extLst>
          </p:cNvPr>
          <p:cNvSpPr txBox="1"/>
          <p:nvPr/>
        </p:nvSpPr>
        <p:spPr>
          <a:xfrm>
            <a:off x="8739594" y="6199423"/>
            <a:ext cx="2937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</a:rPr>
              <a:t>Tuesday, September 22, 2026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472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"/>
          <p:cNvSpPr/>
          <p:nvPr/>
        </p:nvSpPr>
        <p:spPr>
          <a:xfrm>
            <a:off x="0" y="6199632"/>
            <a:ext cx="12191695" cy="658368"/>
          </a:xfrm>
          <a:prstGeom prst="rect">
            <a:avLst/>
          </a:prstGeom>
          <a:solidFill>
            <a:srgbClr val="002A5C"/>
          </a:solidFill>
          <a:ln w="12700">
            <a:solidFill>
              <a:srgbClr val="002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3"/>
          <p:cNvSpPr/>
          <p:nvPr/>
        </p:nvSpPr>
        <p:spPr>
          <a:xfrm>
            <a:off x="475488" y="1069848"/>
            <a:ext cx="7543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1: Text Left + Two Images Right (28pt Title)</a:t>
            </a:r>
            <a:endParaRPr lang="en-US" sz="2800" dirty="0"/>
          </a:p>
        </p:txBody>
      </p:sp>
      <p:sp>
        <p:nvSpPr>
          <p:cNvPr id="8" name="Text 4"/>
          <p:cNvSpPr/>
          <p:nvPr/>
        </p:nvSpPr>
        <p:spPr>
          <a:xfrm>
            <a:off x="484632" y="1501811"/>
            <a:ext cx="7543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topic overviews, policy/process explanations, and slides where the images support the narrative rather than lead it. (18pt Subtitle)</a:t>
            </a:r>
            <a:endParaRPr lang="en-US" dirty="0"/>
          </a:p>
        </p:txBody>
      </p:sp>
      <p:sp>
        <p:nvSpPr>
          <p:cNvPr id="9" name="Text 5"/>
          <p:cNvSpPr/>
          <p:nvPr/>
        </p:nvSpPr>
        <p:spPr>
          <a:xfrm>
            <a:off x="493776" y="2484791"/>
            <a:ext cx="72237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left two-thirds for the main explanation. Keep this area focused on one idea, with a short paragraph followed by a compact supporting list. The right third holds two visuals: a context image above and a people, demo, or detail image below. (20pt Text Body)</a:t>
            </a:r>
            <a:endParaRPr lang="en-US" sz="2000" dirty="0"/>
          </a:p>
        </p:txBody>
      </p:sp>
      <p:sp>
        <p:nvSpPr>
          <p:cNvPr id="10" name="Text 6"/>
          <p:cNvSpPr/>
          <p:nvPr/>
        </p:nvSpPr>
        <p:spPr>
          <a:xfrm>
            <a:off x="493776" y="4191260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Bullet Title (18 pt)</a:t>
            </a:r>
            <a:endParaRPr lang="en-US" dirty="0"/>
          </a:p>
        </p:txBody>
      </p:sp>
      <p:sp>
        <p:nvSpPr>
          <p:cNvPr id="11" name="Text 7"/>
          <p:cNvSpPr/>
          <p:nvPr/>
        </p:nvSpPr>
        <p:spPr>
          <a:xfrm>
            <a:off x="658368" y="4520443"/>
            <a:ext cx="6949440" cy="13167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152400" indent="-152400">
              <a:buSzPct val="100000"/>
              <a:buChar char="•"/>
            </a:pPr>
            <a:r>
              <a:rPr lang="en-US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title: 28–32 pt</a:t>
            </a:r>
          </a:p>
          <a:p>
            <a:pPr marL="152400" indent="-152400">
              <a:buSzPct val="100000"/>
              <a:buChar char="•"/>
            </a:pPr>
            <a:r>
              <a:rPr lang="en-US" dirty="0">
                <a:solidFill>
                  <a:srgbClr val="26364A"/>
                </a:solidFill>
                <a:latin typeface="Calibri" pitchFamily="34" charset="0"/>
                <a:cs typeface="Calibri" pitchFamily="34" charset="-120"/>
              </a:rPr>
              <a:t>Subtitle: 18–24pt</a:t>
            </a:r>
            <a:endParaRPr lang="en-US" dirty="0"/>
          </a:p>
          <a:p>
            <a:pPr marL="152400" indent="-152400">
              <a:buSzPct val="100000"/>
              <a:buChar char="•"/>
            </a:pPr>
            <a:r>
              <a:rPr lang="en-US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Paragraph body: 20–24 pt</a:t>
            </a:r>
            <a:endParaRPr lang="en-US" dirty="0"/>
          </a:p>
          <a:p>
            <a:pPr marL="152400" indent="-152400">
              <a:buSzPct val="100000"/>
              <a:buChar char="•"/>
            </a:pPr>
            <a:r>
              <a:rPr lang="en-US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Bullets: 18–20 pt, no more than 3–5 items</a:t>
            </a:r>
            <a:endParaRPr lang="en-US" dirty="0"/>
          </a:p>
        </p:txBody>
      </p:sp>
      <p:sp>
        <p:nvSpPr>
          <p:cNvPr id="12" name="Text 8"/>
          <p:cNvSpPr/>
          <p:nvPr/>
        </p:nvSpPr>
        <p:spPr>
          <a:xfrm>
            <a:off x="8458200" y="1234440"/>
            <a:ext cx="3246120" cy="1463040"/>
          </a:xfrm>
          <a:prstGeom prst="rect">
            <a:avLst/>
          </a:prstGeom>
          <a:solidFill>
            <a:srgbClr val="EAF3FB"/>
          </a:solidFill>
          <a:ln w="15240">
            <a:solidFill>
              <a:srgbClr val="2F6F9F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1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/ concept visual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8458200" y="2880360"/>
            <a:ext cx="3246120" cy="2670048"/>
          </a:xfrm>
          <a:prstGeom prst="rect">
            <a:avLst/>
          </a:prstGeom>
          <a:solidFill>
            <a:srgbClr val="EAF3FB"/>
          </a:solidFill>
          <a:ln w="15240">
            <a:solidFill>
              <a:srgbClr val="2F6F9F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2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Team, demo, or detail visual</a:t>
            </a:r>
            <a:endParaRPr lang="en-US" sz="13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A1008D9-48C7-2786-42D1-3C53E201B3BF}"/>
              </a:ext>
            </a:extLst>
          </p:cNvPr>
          <p:cNvCxnSpPr>
            <a:cxnSpLocks/>
          </p:cNvCxnSpPr>
          <p:nvPr/>
        </p:nvCxnSpPr>
        <p:spPr>
          <a:xfrm>
            <a:off x="3294165" y="646244"/>
            <a:ext cx="7607198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252C0F32-8D66-07BB-CCF2-65A132807F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515" y="329037"/>
            <a:ext cx="2814638" cy="36007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7476B195-6470-D4C3-0CA1-64E433F9938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62665" y="265467"/>
            <a:ext cx="838200" cy="8382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ED1F542-1F12-9416-3AAC-1653144D95E7}"/>
              </a:ext>
            </a:extLst>
          </p:cNvPr>
          <p:cNvSpPr txBox="1"/>
          <p:nvPr/>
        </p:nvSpPr>
        <p:spPr>
          <a:xfrm>
            <a:off x="6096000" y="302048"/>
            <a:ext cx="489108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700" b="1" dirty="0">
                <a:solidFill>
                  <a:srgbClr val="002060"/>
                </a:solidFill>
              </a:rPr>
              <a:t>One Team: Powering Technology Together</a:t>
            </a:r>
            <a:endParaRPr lang="en-US" sz="1700" dirty="0">
              <a:solidFill>
                <a:srgbClr val="00206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06F3336-BDAA-9CDB-0A78-6777E08AC644}"/>
              </a:ext>
            </a:extLst>
          </p:cNvPr>
          <p:cNvSpPr/>
          <p:nvPr/>
        </p:nvSpPr>
        <p:spPr>
          <a:xfrm rot="5400000">
            <a:off x="6082285" y="114566"/>
            <a:ext cx="27432" cy="121920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"/>
          <p:cNvSpPr/>
          <p:nvPr/>
        </p:nvSpPr>
        <p:spPr>
          <a:xfrm>
            <a:off x="0" y="6199632"/>
            <a:ext cx="12191695" cy="658368"/>
          </a:xfrm>
          <a:prstGeom prst="rect">
            <a:avLst/>
          </a:prstGeom>
          <a:solidFill>
            <a:srgbClr val="002A5C"/>
          </a:solidFill>
          <a:ln w="12700">
            <a:solidFill>
              <a:srgbClr val="002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3"/>
          <p:cNvSpPr/>
          <p:nvPr/>
        </p:nvSpPr>
        <p:spPr>
          <a:xfrm>
            <a:off x="475488" y="1069848"/>
            <a:ext cx="10881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2: Hero Visual + Key Takeaways (28pt Title)</a:t>
            </a:r>
            <a:endParaRPr lang="en-US" sz="2800" dirty="0"/>
          </a:p>
        </p:txBody>
      </p:sp>
      <p:sp>
        <p:nvSpPr>
          <p:cNvPr id="8" name="Text 4"/>
          <p:cNvSpPr/>
          <p:nvPr/>
        </p:nvSpPr>
        <p:spPr>
          <a:xfrm>
            <a:off x="484632" y="1536191"/>
            <a:ext cx="10607040" cy="61550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r>
              <a:rPr lang="en-US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screenshots, maps, dashboards, before/after examples, or any slide where one image should carry the main message. (18pt Subtitle)</a:t>
            </a:r>
            <a:endParaRPr lang="en-US" dirty="0"/>
          </a:p>
        </p:txBody>
      </p:sp>
      <p:sp>
        <p:nvSpPr>
          <p:cNvPr id="9" name="Text 5"/>
          <p:cNvSpPr/>
          <p:nvPr/>
        </p:nvSpPr>
        <p:spPr>
          <a:xfrm>
            <a:off x="530352" y="2249876"/>
            <a:ext cx="11137392" cy="2487168"/>
          </a:xfrm>
          <a:prstGeom prst="rect">
            <a:avLst/>
          </a:prstGeom>
          <a:solidFill>
            <a:srgbClr val="EEF6FD"/>
          </a:solidFill>
          <a:ln w="15240">
            <a:solidFill>
              <a:srgbClr val="2F6F9F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HERO IMAGE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Screenshot, map, workflow, dashboard, or wide photo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530352" y="492884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Caption / setup text (18pt)</a:t>
            </a:r>
            <a:endParaRPr lang="en-US" dirty="0"/>
          </a:p>
        </p:txBody>
      </p:sp>
      <p:sp>
        <p:nvSpPr>
          <p:cNvPr id="11" name="Text 7"/>
          <p:cNvSpPr/>
          <p:nvPr/>
        </p:nvSpPr>
        <p:spPr>
          <a:xfrm>
            <a:off x="530352" y="5221450"/>
            <a:ext cx="45720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short text block to explain what the audience should notice in the image above. Avoid repeating every visual detail. (16pt)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5559552" y="492884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(18pt)</a:t>
            </a:r>
            <a:endParaRPr lang="en-US" dirty="0"/>
          </a:p>
        </p:txBody>
      </p:sp>
      <p:sp>
        <p:nvSpPr>
          <p:cNvPr id="13" name="Text 9"/>
          <p:cNvSpPr/>
          <p:nvPr/>
        </p:nvSpPr>
        <p:spPr>
          <a:xfrm>
            <a:off x="5715000" y="5221450"/>
            <a:ext cx="56235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out the decision, change, or status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 one risk or dependency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with the requested action or next step</a:t>
            </a:r>
            <a:endParaRPr lang="en-US" sz="16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8F7F0D-3076-B5B4-202B-EC978B64EC92}"/>
              </a:ext>
            </a:extLst>
          </p:cNvPr>
          <p:cNvCxnSpPr>
            <a:cxnSpLocks/>
          </p:cNvCxnSpPr>
          <p:nvPr/>
        </p:nvCxnSpPr>
        <p:spPr>
          <a:xfrm>
            <a:off x="3294165" y="646244"/>
            <a:ext cx="7607198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ECE70313-F1D5-BF62-54DF-0721A3B2CE4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515" y="329037"/>
            <a:ext cx="2814638" cy="36007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4DCC18C3-878E-6833-D9A0-9A023FDB9E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62665" y="265467"/>
            <a:ext cx="838200" cy="8382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40F83E5-712F-60B2-F199-DB22EB7C234B}"/>
              </a:ext>
            </a:extLst>
          </p:cNvPr>
          <p:cNvSpPr txBox="1"/>
          <p:nvPr/>
        </p:nvSpPr>
        <p:spPr>
          <a:xfrm>
            <a:off x="6096000" y="302048"/>
            <a:ext cx="489108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700" b="1" dirty="0">
                <a:solidFill>
                  <a:srgbClr val="002060"/>
                </a:solidFill>
              </a:rPr>
              <a:t>One Team: Powering Technology Together</a:t>
            </a:r>
            <a:endParaRPr lang="en-US" sz="1700" dirty="0">
              <a:solidFill>
                <a:srgbClr val="00206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475BEC-5D51-A0FF-EF36-CE097E29A305}"/>
              </a:ext>
            </a:extLst>
          </p:cNvPr>
          <p:cNvSpPr/>
          <p:nvPr/>
        </p:nvSpPr>
        <p:spPr>
          <a:xfrm rot="5400000">
            <a:off x="6082285" y="114566"/>
            <a:ext cx="27432" cy="121920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"/>
          <p:cNvSpPr/>
          <p:nvPr/>
        </p:nvSpPr>
        <p:spPr>
          <a:xfrm>
            <a:off x="0" y="6199632"/>
            <a:ext cx="12191695" cy="658368"/>
          </a:xfrm>
          <a:prstGeom prst="rect">
            <a:avLst/>
          </a:prstGeom>
          <a:solidFill>
            <a:srgbClr val="002A5C"/>
          </a:solidFill>
          <a:ln w="12700">
            <a:solidFill>
              <a:srgbClr val="002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3"/>
          <p:cNvSpPr/>
          <p:nvPr/>
        </p:nvSpPr>
        <p:spPr>
          <a:xfrm>
            <a:off x="475488" y="1069848"/>
            <a:ext cx="10881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800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3: Three-Part Compare / Process (28pt Title)</a:t>
            </a:r>
            <a:endParaRPr lang="en-US" sz="2800" dirty="0"/>
          </a:p>
        </p:txBody>
      </p:sp>
      <p:sp>
        <p:nvSpPr>
          <p:cNvPr id="8" name="Text 4"/>
          <p:cNvSpPr/>
          <p:nvPr/>
        </p:nvSpPr>
        <p:spPr>
          <a:xfrm>
            <a:off x="484632" y="1536191"/>
            <a:ext cx="10607040" cy="61235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comparing options, showing a simple sequence, or organizing related content into three equal parts. (18pt) Subtitle)</a:t>
            </a:r>
            <a:endParaRPr lang="en-US" dirty="0"/>
          </a:p>
        </p:txBody>
      </p:sp>
      <p:sp>
        <p:nvSpPr>
          <p:cNvPr id="9" name="Shape 5"/>
          <p:cNvSpPr/>
          <p:nvPr/>
        </p:nvSpPr>
        <p:spPr>
          <a:xfrm>
            <a:off x="3967920" y="2148549"/>
            <a:ext cx="0" cy="3639312"/>
          </a:xfrm>
          <a:prstGeom prst="line">
            <a:avLst/>
          </a:prstGeom>
          <a:noFill/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7790112" y="2148549"/>
            <a:ext cx="0" cy="3639312"/>
          </a:xfrm>
          <a:prstGeom prst="line">
            <a:avLst/>
          </a:prstGeom>
          <a:noFill/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530352" y="2258277"/>
            <a:ext cx="3054096" cy="1143000"/>
          </a:xfrm>
          <a:prstGeom prst="rect">
            <a:avLst/>
          </a:prstGeom>
          <a:solidFill>
            <a:srgbClr val="F1F6FA"/>
          </a:solidFill>
          <a:ln w="15240">
            <a:solidFill>
              <a:srgbClr val="2F6F9F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/ ICON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or Option A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530352" y="3657309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</a:t>
            </a:r>
            <a:endParaRPr lang="en-US" dirty="0"/>
          </a:p>
        </p:txBody>
      </p:sp>
      <p:sp>
        <p:nvSpPr>
          <p:cNvPr id="13" name="Text 9"/>
          <p:cNvSpPr/>
          <p:nvPr/>
        </p:nvSpPr>
        <p:spPr>
          <a:xfrm>
            <a:off x="530352" y="4013925"/>
            <a:ext cx="305409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the issue, audience need, or current state in one short statement.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334256" y="2258277"/>
            <a:ext cx="3054096" cy="1143000"/>
          </a:xfrm>
          <a:prstGeom prst="rect">
            <a:avLst/>
          </a:prstGeom>
          <a:solidFill>
            <a:srgbClr val="F1F6FA"/>
          </a:solidFill>
          <a:ln w="15240">
            <a:solidFill>
              <a:srgbClr val="2F6F9F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/ ICON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or Option B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4334256" y="3657309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</a:t>
            </a:r>
            <a:endParaRPr lang="en-US" dirty="0"/>
          </a:p>
        </p:txBody>
      </p:sp>
      <p:sp>
        <p:nvSpPr>
          <p:cNvPr id="16" name="Text 12"/>
          <p:cNvSpPr/>
          <p:nvPr/>
        </p:nvSpPr>
        <p:spPr>
          <a:xfrm>
            <a:off x="4334256" y="4013925"/>
            <a:ext cx="305409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main comparison, detail, or change the audience should understand.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8156448" y="2258277"/>
            <a:ext cx="3054096" cy="1143000"/>
          </a:xfrm>
          <a:prstGeom prst="rect">
            <a:avLst/>
          </a:prstGeom>
          <a:solidFill>
            <a:srgbClr val="F1F6FA"/>
          </a:solidFill>
          <a:ln w="15240">
            <a:solidFill>
              <a:srgbClr val="2F6F9F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/ ICON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2F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or Option C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8156448" y="3657309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F3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</a:t>
            </a:r>
            <a:endParaRPr lang="en-US" dirty="0"/>
          </a:p>
        </p:txBody>
      </p:sp>
      <p:sp>
        <p:nvSpPr>
          <p:cNvPr id="19" name="Text 15"/>
          <p:cNvSpPr/>
          <p:nvPr/>
        </p:nvSpPr>
        <p:spPr>
          <a:xfrm>
            <a:off x="8156448" y="4013925"/>
            <a:ext cx="305409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636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with the recommendation, owner, next step, or timeline.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530352" y="5849403"/>
            <a:ext cx="10607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ratio: 25% visual / 75% text per column. Keep each column to one idea.</a:t>
            </a:r>
            <a:endParaRPr lang="en-US" sz="115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028972A-0C66-A045-E856-8065EE786655}"/>
              </a:ext>
            </a:extLst>
          </p:cNvPr>
          <p:cNvCxnSpPr>
            <a:cxnSpLocks/>
          </p:cNvCxnSpPr>
          <p:nvPr/>
        </p:nvCxnSpPr>
        <p:spPr>
          <a:xfrm>
            <a:off x="3294165" y="646244"/>
            <a:ext cx="7607198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Graphic 21">
            <a:extLst>
              <a:ext uri="{FF2B5EF4-FFF2-40B4-BE49-F238E27FC236}">
                <a16:creationId xmlns:a16="http://schemas.microsoft.com/office/drawing/2014/main" id="{896D4E85-58AD-EAEA-9120-0B078420CDB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515" y="329037"/>
            <a:ext cx="2814638" cy="360071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678C4D77-2DB5-F55E-F929-529A09DE20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62665" y="265467"/>
            <a:ext cx="838200" cy="8382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FB2A261-2F74-B49B-A03D-5C3A4623D15E}"/>
              </a:ext>
            </a:extLst>
          </p:cNvPr>
          <p:cNvSpPr txBox="1"/>
          <p:nvPr/>
        </p:nvSpPr>
        <p:spPr>
          <a:xfrm>
            <a:off x="6096000" y="302048"/>
            <a:ext cx="489108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700" b="1" dirty="0">
                <a:solidFill>
                  <a:srgbClr val="002060"/>
                </a:solidFill>
              </a:rPr>
              <a:t>One Team: Powering Technology Together</a:t>
            </a:r>
            <a:endParaRPr lang="en-US" sz="1700" dirty="0">
              <a:solidFill>
                <a:srgbClr val="00206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5B8D76-617A-59B8-83CD-ABF28C87ACCF}"/>
              </a:ext>
            </a:extLst>
          </p:cNvPr>
          <p:cNvSpPr/>
          <p:nvPr/>
        </p:nvSpPr>
        <p:spPr>
          <a:xfrm rot="5400000">
            <a:off x="6082285" y="114566"/>
            <a:ext cx="27432" cy="121920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4"/>
            <a:ext cx="12188952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6199632"/>
            <a:ext cx="12188952" cy="658368"/>
          </a:xfrm>
          <a:prstGeom prst="rect">
            <a:avLst/>
          </a:prstGeom>
          <a:solidFill>
            <a:srgbClr val="002A5C"/>
          </a:solidFill>
          <a:ln>
            <a:solidFill>
              <a:srgbClr val="002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32956" y="1037949"/>
            <a:ext cx="10881360" cy="38404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800" b="1" dirty="0">
                <a:solidFill>
                  <a:srgbClr val="1F355E"/>
                </a:solidFill>
                <a:latin typeface="Calibri"/>
              </a:rPr>
              <a:t>Layout 4: Text Only / Full Content (28pt Title)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2100" y="1504293"/>
            <a:ext cx="10607040" cy="61264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i="1" dirty="0">
                <a:solidFill>
                  <a:srgbClr val="6B7280"/>
                </a:solidFill>
                <a:latin typeface="Calibri"/>
              </a:rPr>
              <a:t>Best for announcements, policy details, meeting summaries, speaker bios, or slides where clarity depends on copy rather than visuals. (18pt Subtitle)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820" y="2190093"/>
            <a:ext cx="4846320" cy="3139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1" dirty="0">
                <a:solidFill>
                  <a:srgbClr val="1F355E"/>
                </a:solidFill>
                <a:latin typeface="Calibri"/>
              </a:rPr>
              <a:t>Primary text area</a:t>
            </a:r>
            <a:r>
              <a:rPr lang="en-US" sz="1800" b="1" dirty="0">
                <a:solidFill>
                  <a:srgbClr val="1F355E"/>
                </a:solidFill>
                <a:latin typeface="Calibri"/>
              </a:rPr>
              <a:t> Title</a:t>
            </a:r>
            <a:r>
              <a:rPr sz="1800" b="1" dirty="0">
                <a:solidFill>
                  <a:srgbClr val="1F355E"/>
                </a:solidFill>
                <a:latin typeface="Calibri"/>
              </a:rPr>
              <a:t> (18pt)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820" y="2546709"/>
            <a:ext cx="5413250" cy="1268039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000" b="0" dirty="0">
                <a:solidFill>
                  <a:srgbClr val="26364A"/>
                </a:solidFill>
                <a:latin typeface="Calibri"/>
              </a:rPr>
              <a:t>Use this area for the main explanation. Keep paragraphs short, lead with the decision or update, and avoid filling every available line. </a:t>
            </a:r>
            <a:br>
              <a:rPr lang="en-US" sz="2000" b="0" dirty="0">
                <a:solidFill>
                  <a:srgbClr val="26364A"/>
                </a:solidFill>
                <a:latin typeface="Calibri"/>
              </a:rPr>
            </a:br>
            <a:r>
              <a:rPr sz="2000" b="0" dirty="0">
                <a:solidFill>
                  <a:srgbClr val="26364A"/>
                </a:solidFill>
                <a:latin typeface="Calibri"/>
              </a:rPr>
              <a:t>(20pt </a:t>
            </a:r>
            <a:r>
              <a:rPr lang="en-US" sz="2000" b="0" dirty="0">
                <a:solidFill>
                  <a:srgbClr val="26364A"/>
                </a:solidFill>
                <a:latin typeface="Calibri"/>
              </a:rPr>
              <a:t>Primary </a:t>
            </a:r>
            <a:r>
              <a:rPr sz="2000" b="0" dirty="0">
                <a:solidFill>
                  <a:srgbClr val="26364A"/>
                </a:solidFill>
                <a:latin typeface="Calibri"/>
              </a:rPr>
              <a:t>Text Body)</a:t>
            </a:r>
            <a:r>
              <a:rPr lang="en-US" sz="2000" b="0" dirty="0">
                <a:solidFill>
                  <a:srgbClr val="26364A"/>
                </a:solidFill>
                <a:latin typeface="Calibri"/>
              </a:rPr>
              <a:t> </a:t>
            </a:r>
            <a:r>
              <a:rPr lang="en-US" sz="1400" b="0" i="1" dirty="0">
                <a:solidFill>
                  <a:srgbClr val="26364A"/>
                </a:solidFill>
                <a:latin typeface="Calibri"/>
              </a:rPr>
              <a:t>– Expand width as needed</a:t>
            </a:r>
            <a:endParaRPr sz="1400" b="0" i="1" dirty="0">
              <a:solidFill>
                <a:srgbClr val="26364A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820" y="4064613"/>
            <a:ext cx="4846320" cy="3139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1" dirty="0">
                <a:solidFill>
                  <a:srgbClr val="1F355E"/>
                </a:solidFill>
                <a:latin typeface="Calibri"/>
              </a:rPr>
              <a:t>Supporting bullets (18pt)</a:t>
            </a:r>
            <a:r>
              <a:rPr lang="en-US" sz="1800" b="1" dirty="0">
                <a:solidFill>
                  <a:srgbClr val="1F355E"/>
                </a:solidFill>
                <a:latin typeface="Calibri"/>
              </a:rPr>
              <a:t> </a:t>
            </a:r>
            <a:r>
              <a:rPr lang="en-US" sz="1600" i="1" dirty="0">
                <a:solidFill>
                  <a:srgbClr val="1F355E"/>
                </a:solidFill>
                <a:latin typeface="Calibri"/>
              </a:rPr>
              <a:t>- Optional</a:t>
            </a:r>
            <a:endParaRPr sz="1600" i="1" dirty="0">
              <a:solidFill>
                <a:srgbClr val="1F355E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5836" y="4430373"/>
            <a:ext cx="5074920" cy="102412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600">
                <a:solidFill>
                  <a:srgbClr val="26364A"/>
                </a:solidFill>
                <a:latin typeface="Calibri"/>
              </a:rPr>
              <a:t>• State the audience impact</a:t>
            </a:r>
          </a:p>
          <a:p>
            <a:r>
              <a:rPr sz="1600">
                <a:solidFill>
                  <a:srgbClr val="26364A"/>
                </a:solidFill>
                <a:latin typeface="Calibri"/>
              </a:rPr>
              <a:t>• Call out the timeline or owner</a:t>
            </a:r>
          </a:p>
          <a:p>
            <a:r>
              <a:rPr sz="1600">
                <a:solidFill>
                  <a:srgbClr val="26364A"/>
                </a:solidFill>
                <a:latin typeface="Calibri"/>
              </a:rPr>
              <a:t>• End with the needed action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44768" y="2267712"/>
            <a:ext cx="5166360" cy="1170432"/>
          </a:xfrm>
          <a:prstGeom prst="roundRect">
            <a:avLst/>
          </a:prstGeom>
          <a:solidFill>
            <a:srgbClr val="F2F7FB"/>
          </a:solidFill>
          <a:ln w="15875">
            <a:solidFill>
              <a:srgbClr val="2F6F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18288" rIns="45720" bIns="18288" rtlCol="0" anchor="t"/>
          <a:lstStyle/>
          <a:p>
            <a:pPr algn="ctr"/>
            <a:r>
              <a:rPr sz="1300" b="1" dirty="0">
                <a:solidFill>
                  <a:srgbClr val="2F6F9F"/>
                </a:solidFill>
                <a:latin typeface="Calibri"/>
              </a:rPr>
              <a:t>SECONDARY TEXT / CONTEXT</a:t>
            </a:r>
            <a:r>
              <a:rPr lang="en-US" sz="1300" b="1" dirty="0">
                <a:solidFill>
                  <a:srgbClr val="2F6F9F"/>
                </a:solidFill>
                <a:latin typeface="Calibri"/>
              </a:rPr>
              <a:t> (Optional)</a:t>
            </a:r>
            <a:endParaRPr sz="1300" b="1" dirty="0">
              <a:solidFill>
                <a:srgbClr val="2F6F9F"/>
              </a:solidFill>
              <a:latin typeface="Calibri"/>
            </a:endParaRPr>
          </a:p>
          <a:p>
            <a:r>
              <a:rPr sz="1500" dirty="0">
                <a:solidFill>
                  <a:srgbClr val="26364A"/>
                </a:solidFill>
                <a:latin typeface="Calibri"/>
              </a:rPr>
              <a:t>Use for definitions, exceptions, quick notes, or a short quote. Keep it separate from the main message.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44768" y="3703320"/>
            <a:ext cx="5166360" cy="1170432"/>
          </a:xfrm>
          <a:prstGeom prst="roundRect">
            <a:avLst/>
          </a:prstGeom>
          <a:solidFill>
            <a:srgbClr val="F2F7FB"/>
          </a:solidFill>
          <a:ln w="15875">
            <a:solidFill>
              <a:srgbClr val="2F6F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18288" rIns="45720" bIns="18288" rtlCol="0" anchor="t"/>
          <a:lstStyle/>
          <a:p>
            <a:pPr algn="ctr"/>
            <a:r>
              <a:rPr sz="1300" b="1" dirty="0">
                <a:solidFill>
                  <a:srgbClr val="2F6F9F"/>
                </a:solidFill>
                <a:latin typeface="Calibri"/>
              </a:rPr>
              <a:t>CALL OUT / NEXT STEP</a:t>
            </a:r>
            <a:r>
              <a:rPr lang="en-US" sz="1300" b="1" dirty="0">
                <a:solidFill>
                  <a:srgbClr val="2F6F9F"/>
                </a:solidFill>
                <a:latin typeface="Calibri"/>
              </a:rPr>
              <a:t> (Optional)</a:t>
            </a:r>
            <a:endParaRPr sz="1300" b="1" dirty="0">
              <a:solidFill>
                <a:srgbClr val="2F6F9F"/>
              </a:solidFill>
              <a:latin typeface="Calibri"/>
            </a:endParaRPr>
          </a:p>
          <a:p>
            <a:r>
              <a:rPr sz="1500" dirty="0">
                <a:solidFill>
                  <a:srgbClr val="26364A"/>
                </a:solidFill>
                <a:latin typeface="Calibri"/>
              </a:rPr>
              <a:t>Use for the decision, deadline, owner, or link that people need to remember after the slide.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352" y="5815584"/>
            <a:ext cx="10607040" cy="22860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150" b="0" dirty="0">
                <a:solidFill>
                  <a:srgbClr val="6B7280"/>
                </a:solidFill>
                <a:latin typeface="Calibri"/>
              </a:rPr>
              <a:t>Recommended ratio: 100% text. Use one main content block plus one optional callout; avoid more than 6–8 total lines of body copy.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A779745-0B17-0DA2-3CAC-3CC58D65A0E6}"/>
              </a:ext>
            </a:extLst>
          </p:cNvPr>
          <p:cNvCxnSpPr>
            <a:cxnSpLocks/>
          </p:cNvCxnSpPr>
          <p:nvPr/>
        </p:nvCxnSpPr>
        <p:spPr>
          <a:xfrm>
            <a:off x="3294165" y="646244"/>
            <a:ext cx="7607198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>
            <a:extLst>
              <a:ext uri="{FF2B5EF4-FFF2-40B4-BE49-F238E27FC236}">
                <a16:creationId xmlns:a16="http://schemas.microsoft.com/office/drawing/2014/main" id="{A8FFD9BF-4619-FDD2-E149-212B36369D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9515" y="329037"/>
            <a:ext cx="2814638" cy="360071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36A371C4-A8E7-231F-3B7B-021B4198B9B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62665" y="265467"/>
            <a:ext cx="838200" cy="8382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C3E2F01-0C93-3782-B225-F3F661B031FF}"/>
              </a:ext>
            </a:extLst>
          </p:cNvPr>
          <p:cNvSpPr txBox="1"/>
          <p:nvPr/>
        </p:nvSpPr>
        <p:spPr>
          <a:xfrm>
            <a:off x="6096000" y="302048"/>
            <a:ext cx="489108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700" b="1" dirty="0">
                <a:solidFill>
                  <a:srgbClr val="002060"/>
                </a:solidFill>
              </a:rPr>
              <a:t>One Team: Powering Technology Together</a:t>
            </a:r>
            <a:endParaRPr lang="en-US" sz="1700" dirty="0">
              <a:solidFill>
                <a:srgbClr val="00206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822FC3-CA1F-C37B-E7DE-3F1D1A870CAA}"/>
              </a:ext>
            </a:extLst>
          </p:cNvPr>
          <p:cNvSpPr/>
          <p:nvPr/>
        </p:nvSpPr>
        <p:spPr>
          <a:xfrm rot="5400000">
            <a:off x="6082285" y="114566"/>
            <a:ext cx="27432" cy="121920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6199632"/>
            <a:ext cx="12188952" cy="658368"/>
          </a:xfrm>
          <a:prstGeom prst="rect">
            <a:avLst/>
          </a:prstGeom>
          <a:solidFill>
            <a:srgbClr val="002A5C"/>
          </a:solidFill>
          <a:ln>
            <a:solidFill>
              <a:srgbClr val="002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32956" y="1037949"/>
            <a:ext cx="10881360" cy="38404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800" b="1" dirty="0">
                <a:solidFill>
                  <a:srgbClr val="1F355E"/>
                </a:solidFill>
                <a:latin typeface="Calibri"/>
              </a:rPr>
              <a:t>Layout 5: Table / Matrix (28pt Title)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2100" y="1504293"/>
            <a:ext cx="10607040" cy="61264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>
                <a:solidFill>
                  <a:srgbClr val="6B7280"/>
                </a:solidFill>
                <a:latin typeface="Calibri"/>
              </a:rPr>
              <a:t>Best for schedules, ownership matrices, service comparisons, requirements, status reports, and content that needs quick scanning. (18pt Subtitle)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820" y="2298685"/>
            <a:ext cx="11018520" cy="29260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600" b="0">
                <a:solidFill>
                  <a:srgbClr val="26364A"/>
                </a:solidFill>
                <a:latin typeface="Calibri"/>
              </a:rPr>
              <a:t>Use a table when the audience needs to compare the same details across several items. Keep entries short and avoid full paragraphs inside cells. (16pt)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409121"/>
              </p:ext>
            </p:extLst>
          </p:nvPr>
        </p:nvGraphicFramePr>
        <p:xfrm>
          <a:off x="530352" y="2855969"/>
          <a:ext cx="11109960" cy="2727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Category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Owner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Next step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Item / service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Team or person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On track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Action, due date, or link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Item / service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Team or person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At risk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Action, due date, or link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Item / service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Team or person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Pending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Action, due date, or link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Item / service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Team or person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>
                          <a:solidFill>
                            <a:srgbClr val="26364A"/>
                          </a:solidFill>
                          <a:latin typeface="Calibri"/>
                        </a:rPr>
                        <a:t>Complete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Action, due date, or link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Item / service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Team or person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50" dirty="0">
                          <a:solidFill>
                            <a:srgbClr val="26364A"/>
                          </a:solidFill>
                          <a:latin typeface="Calibri"/>
                        </a:rPr>
                        <a:t>In Progress</a:t>
                      </a:r>
                      <a:endParaRPr sz="1450" dirty="0">
                        <a:solidFill>
                          <a:srgbClr val="26364A"/>
                        </a:solidFill>
                        <a:latin typeface="Calibri"/>
                      </a:endParaRP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Action, due date, or link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333691"/>
                  </a:ext>
                </a:extLst>
              </a:tr>
              <a:tr h="389708"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Item / service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Team or person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50" dirty="0">
                          <a:solidFill>
                            <a:srgbClr val="26364A"/>
                          </a:solidFill>
                          <a:latin typeface="Calibri"/>
                        </a:rPr>
                        <a:t>Archived</a:t>
                      </a:r>
                      <a:endParaRPr sz="1450" dirty="0">
                        <a:solidFill>
                          <a:srgbClr val="26364A"/>
                        </a:solidFill>
                        <a:latin typeface="Calibri"/>
                      </a:endParaRP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450" dirty="0">
                          <a:solidFill>
                            <a:srgbClr val="26364A"/>
                          </a:solidFill>
                          <a:latin typeface="Calibri"/>
                        </a:rPr>
                        <a:t>Action, due date, or link</a:t>
                      </a:r>
                    </a:p>
                  </a:txBody>
                  <a:tcPr marL="73152" marR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367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0352" y="5815584"/>
            <a:ext cx="10607040" cy="22860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150" b="0">
                <a:solidFill>
                  <a:srgbClr val="6B7280"/>
                </a:solidFill>
                <a:latin typeface="Calibri"/>
              </a:rPr>
              <a:t>Recommended ratio: 20% setup text / 80% table. Use 4 columns and no more than 5 rows when the slide will be projected.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A521B8-AAD4-7E4B-15A3-183D043396CF}"/>
              </a:ext>
            </a:extLst>
          </p:cNvPr>
          <p:cNvCxnSpPr>
            <a:cxnSpLocks/>
          </p:cNvCxnSpPr>
          <p:nvPr/>
        </p:nvCxnSpPr>
        <p:spPr>
          <a:xfrm>
            <a:off x="3294165" y="646244"/>
            <a:ext cx="7607198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phic 13">
            <a:extLst>
              <a:ext uri="{FF2B5EF4-FFF2-40B4-BE49-F238E27FC236}">
                <a16:creationId xmlns:a16="http://schemas.microsoft.com/office/drawing/2014/main" id="{36B818D0-0EEE-BD79-5E85-167AFC4085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515" y="329037"/>
            <a:ext cx="2814638" cy="36007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69C16663-3EE6-09F6-9A12-19483449CE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62665" y="265467"/>
            <a:ext cx="838200" cy="8382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1FBDCB0-2FAD-02AE-4959-819B2CFC3E6C}"/>
              </a:ext>
            </a:extLst>
          </p:cNvPr>
          <p:cNvSpPr txBox="1"/>
          <p:nvPr/>
        </p:nvSpPr>
        <p:spPr>
          <a:xfrm>
            <a:off x="6096000" y="302048"/>
            <a:ext cx="489108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700" b="1" dirty="0">
                <a:solidFill>
                  <a:srgbClr val="002060"/>
                </a:solidFill>
              </a:rPr>
              <a:t>One Team: Powering Technology Together</a:t>
            </a:r>
            <a:endParaRPr lang="en-US" sz="1700" dirty="0">
              <a:solidFill>
                <a:srgbClr val="00206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7AFDCC-E52E-FDF7-21F7-5E1DD4B851BB}"/>
              </a:ext>
            </a:extLst>
          </p:cNvPr>
          <p:cNvSpPr/>
          <p:nvPr/>
        </p:nvSpPr>
        <p:spPr>
          <a:xfrm rot="5400000">
            <a:off x="6082285" y="114566"/>
            <a:ext cx="27432" cy="121920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Autofit/>
      </a:bodyPr>
      <a:lstStyle>
        <a:defPPr algn="l">
          <a:defRPr sz="3600" dirty="0" smtClean="0">
            <a:solidFill>
              <a:schemeClr val="accent1">
                <a:lumMod val="50000"/>
              </a:schemeClr>
            </a:solidFill>
            <a:latin typeface="Adelle Sans Devanagari Extrabol" panose="02000503000000020004" pitchFamily="2" charset="-78"/>
            <a:cs typeface="Adelle Sans Devanagari Extrabol" panose="02000503000000020004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TS_23_PPT_Template" id="{8A4416B0-F99E-9349-A08B-47B89F72B84F}" vid="{4B269ADC-E465-0041-AD36-EB05A782E0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952</Words>
  <Application>Microsoft Macintosh PowerPoint</Application>
  <PresentationFormat>Widescreen</PresentationFormat>
  <Paragraphs>99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Adelle Sans Devanagari Extrabol</vt:lpstr>
      <vt:lpstr>Adelle Sans Devanagari Light</vt:lpstr>
      <vt:lpstr>Adelle Sans Devanagari Semibold</vt:lpstr>
      <vt:lpstr>Arial</vt:lpstr>
      <vt:lpstr>Calibri</vt:lpstr>
      <vt:lpstr>Calibri Light</vt:lpstr>
      <vt:lpstr>Office Theme</vt:lpstr>
      <vt:lpstr>THIS IS WHERE THE SLIDESHOW TITLE GOES  Slideshow Subtitle If Needed  Additional Information If Needed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Meraz, Guillermo - (guillermomeraz)</dc:creator>
  <cp:lastModifiedBy>Meraz, Guillermo - (guillermomeraz)</cp:lastModifiedBy>
  <cp:revision>9</cp:revision>
  <dcterms:created xsi:type="dcterms:W3CDTF">2026-07-20T00:09:04Z</dcterms:created>
  <dcterms:modified xsi:type="dcterms:W3CDTF">2026-07-20T19:26:08Z</dcterms:modified>
</cp:coreProperties>
</file>